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Roboto"/>
      <p:regular r:id="rId32"/>
      <p:bold r:id="rId33"/>
      <p:italic r:id="rId34"/>
      <p:boldItalic r:id="rId35"/>
    </p:embeddedFont>
    <p:embeddedFont>
      <p:font typeface="Raleway Thin"/>
      <p:regular r:id="rId36"/>
      <p:bold r:id="rId37"/>
      <p:italic r:id="rId38"/>
      <p:boldItalic r:id="rId39"/>
    </p:embeddedFont>
    <p:embeddedFont>
      <p:font typeface="Varela Round"/>
      <p:regular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VarelaRound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aleway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aleway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7.xml"/><Relationship Id="rId33" Type="http://schemas.openxmlformats.org/officeDocument/2006/relationships/font" Target="fonts/Roboto-bold.fntdata"/><Relationship Id="rId10" Type="http://schemas.openxmlformats.org/officeDocument/2006/relationships/slide" Target="slides/slide6.xml"/><Relationship Id="rId32" Type="http://schemas.openxmlformats.org/officeDocument/2006/relationships/font" Target="fonts/Roboto-regular.fntdata"/><Relationship Id="rId13" Type="http://schemas.openxmlformats.org/officeDocument/2006/relationships/slide" Target="slides/slide9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8.xml"/><Relationship Id="rId34" Type="http://schemas.openxmlformats.org/officeDocument/2006/relationships/font" Target="fonts/Roboto-italic.fntdata"/><Relationship Id="rId15" Type="http://schemas.openxmlformats.org/officeDocument/2006/relationships/slide" Target="slides/slide11.xml"/><Relationship Id="rId37" Type="http://schemas.openxmlformats.org/officeDocument/2006/relationships/font" Target="fonts/RalewayThin-bold.fntdata"/><Relationship Id="rId14" Type="http://schemas.openxmlformats.org/officeDocument/2006/relationships/slide" Target="slides/slide10.xml"/><Relationship Id="rId36" Type="http://schemas.openxmlformats.org/officeDocument/2006/relationships/font" Target="fonts/RalewayThin-regular.fntdata"/><Relationship Id="rId17" Type="http://schemas.openxmlformats.org/officeDocument/2006/relationships/slide" Target="slides/slide13.xml"/><Relationship Id="rId39" Type="http://schemas.openxmlformats.org/officeDocument/2006/relationships/font" Target="fonts/RalewayThin-boldItalic.fntdata"/><Relationship Id="rId16" Type="http://schemas.openxmlformats.org/officeDocument/2006/relationships/slide" Target="slides/slide12.xml"/><Relationship Id="rId38" Type="http://schemas.openxmlformats.org/officeDocument/2006/relationships/font" Target="fonts/RalewayThin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48658e7017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48658e7017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22dea83c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22dea83c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0f2b95d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0f2b95d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22dea83c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22dea83c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2dea83cf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2dea83cf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22dea83cf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22dea83cf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22dea83c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22dea83c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22dea83cf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22dea83cf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22dea83cf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22dea83c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22dea83cf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22dea83cf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22dea83cf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22dea83cf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93d8fd7c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93d8fd7c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22dea83cf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22dea83cf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22dea83cf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22dea83cf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8658e701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8658e701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001bfd2d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001bfd2d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93d8fd7c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93d8fd7c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22dea83c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22dea83c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data science est au coeur de plusieurs domaines et compétences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522dea83c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522dea83c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road map si on veut tout maîtriser en Data Science… Impossible !!!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22dea83cf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22dea83c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22dea83cf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22dea83cf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pipe complet de la Data Science regroupe de nombreuses choses. C’est donc évident qu’il faut plusieurs métiers pour y arriver.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22dea83c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22dea83c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Il est important de bien définir sa problématique en Data Science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93d8fd7cf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93d8fd7cf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Data Science implique aussi de nombreux choix technologiques.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Title" type="title">
  <p:cSld name="TITLE">
    <p:bg>
      <p:bgPr>
        <a:solidFill>
          <a:srgbClr val="F76C6C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0900" y="769825"/>
            <a:ext cx="2442474" cy="36038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 txBox="1"/>
          <p:nvPr>
            <p:ph type="title"/>
          </p:nvPr>
        </p:nvSpPr>
        <p:spPr>
          <a:xfrm>
            <a:off x="1835550" y="1598450"/>
            <a:ext cx="54729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2"/>
          <p:cNvSpPr txBox="1"/>
          <p:nvPr>
            <p:ph idx="2" type="title"/>
          </p:nvPr>
        </p:nvSpPr>
        <p:spPr>
          <a:xfrm>
            <a:off x="3036450" y="3225675"/>
            <a:ext cx="30711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with Patern">
  <p:cSld name="ONE_COLUMN_TEXT_2_1_1_1">
    <p:bg>
      <p:bgPr>
        <a:solidFill>
          <a:srgbClr val="FFFFFF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1"/>
          <p:cNvPicPr preferRelativeResize="0"/>
          <p:nvPr/>
        </p:nvPicPr>
        <p:blipFill rotWithShape="1">
          <a:blip r:embed="rId2">
            <a:alphaModFix/>
          </a:blip>
          <a:srcRect b="24814" l="12345" r="49024" t="24809"/>
          <a:stretch/>
        </p:blipFill>
        <p:spPr>
          <a:xfrm>
            <a:off x="126000" y="126000"/>
            <a:ext cx="686425" cy="48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2000" y="0"/>
            <a:ext cx="6371999" cy="516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>
  <p:cSld name="ONE_COLUMN_TEXT_2_1_1_1_1">
    <p:bg>
      <p:bgPr>
        <a:solidFill>
          <a:srgbClr val="FFFFFF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2"/>
          <p:cNvPicPr preferRelativeResize="0"/>
          <p:nvPr/>
        </p:nvPicPr>
        <p:blipFill rotWithShape="1">
          <a:blip r:embed="rId2">
            <a:alphaModFix/>
          </a:blip>
          <a:srcRect b="24814" l="12345" r="49024" t="24809"/>
          <a:stretch/>
        </p:blipFill>
        <p:spPr>
          <a:xfrm>
            <a:off x="126000" y="126000"/>
            <a:ext cx="686425" cy="48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bg>
      <p:bgPr>
        <a:solidFill>
          <a:srgbClr val="F99797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170290" y="771750"/>
            <a:ext cx="2803416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/>
          <p:nvPr>
            <p:ph type="title"/>
          </p:nvPr>
        </p:nvSpPr>
        <p:spPr>
          <a:xfrm>
            <a:off x="1835550" y="1787700"/>
            <a:ext cx="54729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4" name="Google Shape;1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 1">
  <p:cSld name="TITLE_1_1">
    <p:bg>
      <p:bgPr>
        <a:solidFill>
          <a:srgbClr val="F76C6C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 rotWithShape="1">
          <a:blip r:embed="rId2">
            <a:alphaModFix/>
          </a:blip>
          <a:srcRect b="258" l="0" r="0" t="258"/>
          <a:stretch/>
        </p:blipFill>
        <p:spPr>
          <a:xfrm rot="10800000">
            <a:off x="3170289" y="771750"/>
            <a:ext cx="2803417" cy="359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/>
          <p:nvPr>
            <p:ph type="title"/>
          </p:nvPr>
        </p:nvSpPr>
        <p:spPr>
          <a:xfrm>
            <a:off x="1835550" y="1787700"/>
            <a:ext cx="54729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8" name="Google Shape;1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">
  <p:cSld name="CUSTOM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9150" y="1973574"/>
            <a:ext cx="3545702" cy="119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ONE_COLUMN_TEXT">
    <p:bg>
      <p:bgPr>
        <a:solidFill>
          <a:srgbClr val="F99797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title"/>
          </p:nvPr>
        </p:nvSpPr>
        <p:spPr>
          <a:xfrm>
            <a:off x="1254900" y="1718925"/>
            <a:ext cx="27837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6"/>
          <p:cNvSpPr txBox="1"/>
          <p:nvPr>
            <p:ph idx="2" type="title"/>
          </p:nvPr>
        </p:nvSpPr>
        <p:spPr>
          <a:xfrm>
            <a:off x="3962400" y="2002350"/>
            <a:ext cx="39726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4038600" y="2679825"/>
            <a:ext cx="22860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25" name="Google Shape;2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025" y="777875"/>
            <a:ext cx="3414675" cy="263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Section">
  <p:cSld name="ONE_COLUMN_TEXT_2_2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/>
          <p:nvPr/>
        </p:nvSpPr>
        <p:spPr>
          <a:xfrm>
            <a:off x="-15875" y="-2650"/>
            <a:ext cx="9180000" cy="720000"/>
          </a:xfrm>
          <a:prstGeom prst="rect">
            <a:avLst/>
          </a:prstGeom>
          <a:solidFill>
            <a:srgbClr val="F76C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7"/>
          <p:cNvSpPr txBox="1"/>
          <p:nvPr>
            <p:ph type="title"/>
          </p:nvPr>
        </p:nvSpPr>
        <p:spPr>
          <a:xfrm>
            <a:off x="1171250" y="-2650"/>
            <a:ext cx="2338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1" type="subTitle"/>
          </p:nvPr>
        </p:nvSpPr>
        <p:spPr>
          <a:xfrm>
            <a:off x="3129050" y="190800"/>
            <a:ext cx="2783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51271" t="0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/>
          <p:nvPr>
            <p:ph idx="2" type="title"/>
          </p:nvPr>
        </p:nvSpPr>
        <p:spPr>
          <a:xfrm>
            <a:off x="1245600" y="882000"/>
            <a:ext cx="67914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3" type="subTitle"/>
          </p:nvPr>
        </p:nvSpPr>
        <p:spPr>
          <a:xfrm>
            <a:off x="1249200" y="1414800"/>
            <a:ext cx="6790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76C6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4" type="body"/>
          </p:nvPr>
        </p:nvSpPr>
        <p:spPr>
          <a:xfrm>
            <a:off x="1249200" y="1998600"/>
            <a:ext cx="6791400" cy="28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Section Split">
  <p:cSld name="ONE_COLUMN_TEXT_2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-15875" y="-2650"/>
            <a:ext cx="9180000" cy="720000"/>
          </a:xfrm>
          <a:prstGeom prst="rect">
            <a:avLst/>
          </a:prstGeom>
          <a:solidFill>
            <a:srgbClr val="F76C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8"/>
          <p:cNvSpPr txBox="1"/>
          <p:nvPr>
            <p:ph type="title"/>
          </p:nvPr>
        </p:nvSpPr>
        <p:spPr>
          <a:xfrm>
            <a:off x="1171250" y="-2650"/>
            <a:ext cx="2338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" type="subTitle"/>
          </p:nvPr>
        </p:nvSpPr>
        <p:spPr>
          <a:xfrm>
            <a:off x="3129050" y="190800"/>
            <a:ext cx="2783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2" type="body"/>
          </p:nvPr>
        </p:nvSpPr>
        <p:spPr>
          <a:xfrm>
            <a:off x="126000" y="1998600"/>
            <a:ext cx="4425900" cy="28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3" type="title"/>
          </p:nvPr>
        </p:nvSpPr>
        <p:spPr>
          <a:xfrm>
            <a:off x="126815" y="1009050"/>
            <a:ext cx="44259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4" type="subTitle"/>
          </p:nvPr>
        </p:nvSpPr>
        <p:spPr>
          <a:xfrm>
            <a:off x="126815" y="1719575"/>
            <a:ext cx="442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76C6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2" name="Google Shape;42;p8"/>
          <p:cNvPicPr preferRelativeResize="0"/>
          <p:nvPr/>
        </p:nvPicPr>
        <p:blipFill rotWithShape="1">
          <a:blip r:embed="rId2">
            <a:alphaModFix/>
          </a:blip>
          <a:srcRect b="0" l="0" r="51271" t="0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Colored with Patern">
  <p:cSld name="ONE_COLUMN_TEXT_2_1_1">
    <p:bg>
      <p:bgPr>
        <a:solidFill>
          <a:srgbClr val="F76C6C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/>
          <p:cNvPicPr preferRelativeResize="0"/>
          <p:nvPr/>
        </p:nvPicPr>
        <p:blipFill rotWithShape="1">
          <a:blip r:embed="rId2">
            <a:alphaModFix/>
          </a:blip>
          <a:srcRect b="0" l="0" r="51271" t="0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637" y="1"/>
            <a:ext cx="6372362" cy="517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Colored">
  <p:cSld name="ONE_COLUMN_TEXT_2_1_1_2">
    <p:bg>
      <p:bgPr>
        <a:solidFill>
          <a:srgbClr val="F76C6C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0"/>
          <p:cNvPicPr preferRelativeResize="0"/>
          <p:nvPr/>
        </p:nvPicPr>
        <p:blipFill rotWithShape="1">
          <a:blip r:embed="rId2">
            <a:alphaModFix/>
          </a:blip>
          <a:srcRect b="0" l="0" r="51271" t="0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hyperlink" Target="http://graphics.wsj.com/job-market-tracker/" TargetMode="External"/><Relationship Id="rId5" Type="http://schemas.openxmlformats.org/officeDocument/2006/relationships/hyperlink" Target="http://graphics.wsj.com/infectious-diseases-and-vaccines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youtube.com/watch?v=xC-c7E5PK0Y" TargetMode="External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1171250" y="-2650"/>
            <a:ext cx="37467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01. BI vs. DTS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15" name="Google Shape;115;p22"/>
          <p:cNvSpPr txBox="1"/>
          <p:nvPr/>
        </p:nvSpPr>
        <p:spPr>
          <a:xfrm>
            <a:off x="236225" y="923450"/>
            <a:ext cx="3640200" cy="39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Business Intelligence ou Data Science 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consultants BI et les Data Analystes font le même travail avec quelques différences 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fr"/>
              <a:t>Type de données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BI : Données structurées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Data Analyst : Données structurées et non structurés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fr"/>
              <a:t>Domaine d’application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BI : Analyse les données pour réaliser des rapports sur le passé uniquement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Data Analyst : </a:t>
            </a:r>
            <a:r>
              <a:rPr lang="fr"/>
              <a:t>Analyse les données pour répondre à une problématique métier</a:t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825" y="869750"/>
            <a:ext cx="4962774" cy="3877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/>
        </p:nvSpPr>
        <p:spPr>
          <a:xfrm>
            <a:off x="1323450" y="2102300"/>
            <a:ext cx="64971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Les différents métiers</a:t>
            </a:r>
            <a:endParaRPr sz="36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1171250" y="-2650"/>
            <a:ext cx="37467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02. Data Architect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27" name="Google Shape;127;p24"/>
          <p:cNvSpPr txBox="1"/>
          <p:nvPr/>
        </p:nvSpPr>
        <p:spPr>
          <a:xfrm>
            <a:off x="139600" y="773125"/>
            <a:ext cx="4660200" cy="42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Varela Round"/>
              <a:buChar char="●"/>
            </a:pPr>
            <a:r>
              <a:rPr lang="fr" sz="12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À la base de la </a:t>
            </a:r>
            <a:r>
              <a:rPr b="1" lang="fr" sz="12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stratégie</a:t>
            </a:r>
            <a:r>
              <a:rPr lang="fr" sz="12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 de gestion des données et de l’architecture de données</a:t>
            </a:r>
            <a:endParaRPr sz="12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Varela Round"/>
              <a:buChar char="○"/>
            </a:pPr>
            <a:r>
              <a:rPr lang="fr" sz="12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Sécurité</a:t>
            </a:r>
            <a:endParaRPr sz="12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Varela Round"/>
              <a:buChar char="○"/>
            </a:pPr>
            <a:r>
              <a:rPr lang="fr" sz="12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Scalabilité</a:t>
            </a:r>
            <a:endParaRPr sz="12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Varela Round"/>
              <a:buChar char="●"/>
            </a:pPr>
            <a:r>
              <a:rPr b="1" lang="fr" sz="12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Définir</a:t>
            </a:r>
            <a:r>
              <a:rPr lang="fr" sz="12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 les standards (ISO ou non) en matière de gestion des données : Normalisation, standardisation</a:t>
            </a:r>
            <a:endParaRPr sz="12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Varela Round"/>
              <a:buChar char="●"/>
            </a:pPr>
            <a:r>
              <a:rPr lang="fr" sz="12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Spécialisé dans la </a:t>
            </a:r>
            <a:r>
              <a:rPr b="1" lang="fr" sz="12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modélisation logique et physique des données</a:t>
            </a:r>
            <a:r>
              <a:rPr lang="fr" sz="12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 : MCD, MPD, Merise, SQL</a:t>
            </a:r>
            <a:endParaRPr sz="12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Varela Round"/>
              <a:buChar char="●"/>
            </a:pPr>
            <a:r>
              <a:rPr lang="fr" sz="12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Data warehouse (entrepôt de données) :  Base de données utilisée pour collecter, ordonner, journaliser et stocker des informations provenant de bases de données opérationnelles, et fournir ainsi un socle à l'aide à la décision en entreprise.</a:t>
            </a:r>
            <a:endParaRPr sz="12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Varela Round"/>
              <a:buChar char="●"/>
            </a:pPr>
            <a:r>
              <a:rPr b="1" lang="fr" sz="12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Évalue</a:t>
            </a:r>
            <a:r>
              <a:rPr b="1" lang="fr" sz="12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 et met en place un ETL</a:t>
            </a:r>
            <a:r>
              <a:rPr lang="fr" sz="12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 (Extraction, Transformation, Load) : Avant le chargement dans le Data Warehouse, les données doivent passer par un processus de nettoyage</a:t>
            </a:r>
            <a:endParaRPr sz="12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Varela Round"/>
              <a:buChar char="○"/>
            </a:pPr>
            <a:r>
              <a:rPr lang="fr" sz="12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Extraire des données de </a:t>
            </a:r>
            <a:r>
              <a:rPr lang="fr" sz="12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différentes</a:t>
            </a:r>
            <a:r>
              <a:rPr lang="fr" sz="12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 sources</a:t>
            </a:r>
            <a:endParaRPr sz="12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Varela Round"/>
              <a:buChar char="○"/>
            </a:pPr>
            <a:r>
              <a:rPr lang="fr" sz="12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Les transformer (nettoyage, fusion)</a:t>
            </a:r>
            <a:endParaRPr sz="12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Varela Round"/>
              <a:buChar char="○"/>
            </a:pPr>
            <a:r>
              <a:rPr lang="fr" sz="12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Charger les données dans le data warehouse</a:t>
            </a:r>
            <a:endParaRPr sz="12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9800" y="944925"/>
            <a:ext cx="4232775" cy="383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1171250" y="-2650"/>
            <a:ext cx="37467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02. Data Architect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8200"/>
            <a:ext cx="8839201" cy="3404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1171250" y="-2650"/>
            <a:ext cx="37467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03. Data Ingénieur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139600" y="773125"/>
            <a:ext cx="4660200" cy="42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Traduire ce qu’a pensé et décidé le data architecte en technologie. Concrètement, conçoit, construit assure la maintenance des systèmes de traitement de données.</a:t>
            </a:r>
            <a:endParaRPr sz="12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Varela Round"/>
              <a:buChar char="●"/>
            </a:pPr>
            <a:r>
              <a:rPr lang="fr" sz="12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Maîtrise</a:t>
            </a:r>
            <a:r>
              <a:rPr lang="fr" sz="12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 les technologies et l’infrastructure liés au Big Data</a:t>
            </a:r>
            <a:endParaRPr sz="12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Varela Round"/>
              <a:buChar char="○"/>
            </a:pPr>
            <a:r>
              <a:rPr lang="fr" sz="12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Installe et entretien le flux de traitement des données</a:t>
            </a:r>
            <a:endParaRPr sz="12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Varela Round"/>
              <a:buChar char="○"/>
            </a:pPr>
            <a:r>
              <a:rPr lang="fr" sz="12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Veille technologique en rapport avec les technologies de traitement des données</a:t>
            </a:r>
            <a:endParaRPr sz="12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Varela Round"/>
              <a:buChar char="○"/>
            </a:pPr>
            <a:r>
              <a:rPr lang="fr" sz="12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Compétences fortes en technologie Big Data</a:t>
            </a:r>
            <a:endParaRPr sz="12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Varela Round"/>
              <a:buChar char="■"/>
            </a:pPr>
            <a:r>
              <a:rPr lang="fr" sz="12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Maîtriser</a:t>
            </a:r>
            <a:r>
              <a:rPr lang="fr" sz="12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 Hadoop (obligatoire) : Framework open source permettant de gérer des applications distribuées</a:t>
            </a:r>
            <a:endParaRPr sz="12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Varela Round"/>
              <a:buChar char="■"/>
            </a:pPr>
            <a:r>
              <a:rPr lang="fr" sz="12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Hive : Facebook a créé Hive pour permettre aux programmeurs SQL de travailler dans un </a:t>
            </a:r>
            <a:r>
              <a:rPr lang="fr" sz="12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écosystème</a:t>
            </a:r>
            <a:r>
              <a:rPr lang="fr" sz="12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 Hadoop. On requête les données en HQL.</a:t>
            </a:r>
            <a:endParaRPr sz="12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Varela Round"/>
              <a:buChar char="■"/>
            </a:pPr>
            <a:r>
              <a:rPr lang="fr" sz="12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Spark : Analyse de données en temps réelle dans un environnement distribué</a:t>
            </a:r>
            <a:endParaRPr sz="12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Varela Round"/>
              <a:buChar char="○"/>
            </a:pPr>
            <a:r>
              <a:rPr lang="fr" sz="12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Apache Spark pour le temps réel, Hadoop surtout pour le stockage distribué</a:t>
            </a:r>
            <a:endParaRPr sz="12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3350" y="3003050"/>
            <a:ext cx="3376500" cy="206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9800" y="773125"/>
            <a:ext cx="3746700" cy="212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1171250" y="-2650"/>
            <a:ext cx="37467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04. Data Analyst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48" name="Google Shape;148;p27"/>
          <p:cNvSpPr txBox="1"/>
          <p:nvPr/>
        </p:nvSpPr>
        <p:spPr>
          <a:xfrm>
            <a:off x="83825" y="966400"/>
            <a:ext cx="42810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Varela Round"/>
              <a:buChar char="●"/>
            </a:pPr>
            <a:r>
              <a:rPr lang="fr" sz="12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Nettoyer les données, gérer les valeurs manquantes et </a:t>
            </a:r>
            <a:r>
              <a:rPr lang="fr" sz="12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aberrantes</a:t>
            </a:r>
            <a:endParaRPr sz="12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Varela Round"/>
              <a:buChar char="○"/>
            </a:pPr>
            <a:r>
              <a:rPr lang="fr" sz="12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Les valeurs </a:t>
            </a:r>
            <a:r>
              <a:rPr lang="fr" sz="12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aberrantes</a:t>
            </a:r>
            <a:r>
              <a:rPr lang="fr" sz="12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 et outlier sont à examiner car elles peuvent révéler des insight de qualité. Beaucoup de bonds technologiques viennent d’elles.</a:t>
            </a:r>
            <a:endParaRPr sz="12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Varela Round"/>
              <a:buChar char="●"/>
            </a:pPr>
            <a:r>
              <a:rPr lang="fr" sz="12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Exploration de données</a:t>
            </a:r>
            <a:endParaRPr sz="12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Varela Round"/>
              <a:buChar char="●"/>
            </a:pPr>
            <a:r>
              <a:rPr lang="fr" sz="12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Utiliser</a:t>
            </a:r>
            <a:r>
              <a:rPr lang="fr" sz="12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 les statistiques</a:t>
            </a:r>
            <a:endParaRPr sz="12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Varela Round"/>
              <a:buChar char="○"/>
            </a:pPr>
            <a:r>
              <a:rPr lang="fr" sz="12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Statistiques descriptives</a:t>
            </a:r>
            <a:endParaRPr sz="12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Varela Round"/>
              <a:buChar char="●"/>
            </a:pPr>
            <a:r>
              <a:rPr lang="fr" sz="12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Faire du text mining</a:t>
            </a:r>
            <a:endParaRPr sz="12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Varela Round"/>
              <a:buChar char="○"/>
            </a:pPr>
            <a:r>
              <a:rPr lang="fr" sz="12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Extraire du sens sur des textes</a:t>
            </a:r>
            <a:endParaRPr sz="12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Varela Round"/>
              <a:buChar char="●"/>
            </a:pPr>
            <a:r>
              <a:rPr lang="fr" sz="12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Utiliser des algorithmes de réduction de dimension</a:t>
            </a:r>
            <a:endParaRPr sz="12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Varela Round"/>
              <a:buChar char="○"/>
            </a:pPr>
            <a:r>
              <a:rPr lang="fr" sz="12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ACP</a:t>
            </a:r>
            <a:endParaRPr sz="12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Varela Round"/>
              <a:buChar char="●"/>
            </a:pPr>
            <a:r>
              <a:rPr lang="fr" sz="12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S’initier au machine learning</a:t>
            </a:r>
            <a:endParaRPr sz="12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Varela Round"/>
              <a:buChar char="●"/>
            </a:pPr>
            <a:r>
              <a:rPr lang="fr" sz="12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Faire de la datavisualisation</a:t>
            </a:r>
            <a:endParaRPr sz="12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Varela Round"/>
              <a:buChar char="○"/>
            </a:pPr>
            <a:r>
              <a:rPr lang="fr" sz="12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Création de dashboard</a:t>
            </a: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9800" y="1669796"/>
            <a:ext cx="4659699" cy="31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1171250" y="-2650"/>
            <a:ext cx="37467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05. Data Journalist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55" name="Google Shape;155;p28"/>
          <p:cNvSpPr txBox="1"/>
          <p:nvPr/>
        </p:nvSpPr>
        <p:spPr>
          <a:xfrm>
            <a:off x="129775" y="717350"/>
            <a:ext cx="4937700" cy="44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Le journaliste d’aujourd’hui n’est pas assez équipé pour tirer partie des données à cause de leur volume et leur format. </a:t>
            </a:r>
            <a:r>
              <a:rPr b="1"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Cette situation a conduit à la nécessité de faire évoluer le métier de journaliste pour le doter de compétence en Data analyse.</a:t>
            </a:r>
            <a:endParaRPr b="1" sz="11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Exemples : </a:t>
            </a:r>
            <a:endParaRPr sz="11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Varela Round"/>
              <a:buChar char="●"/>
            </a:pP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L’affaire des Panama papers a fait fuiter plus de 11 millions de documents confidentiels portant sur plus de 200 000 sociétés en </a:t>
            </a: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matière</a:t>
            </a: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 </a:t>
            </a: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d'évasion</a:t>
            </a: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 fiscal.</a:t>
            </a:r>
            <a:endParaRPr sz="11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Varela Round"/>
              <a:buChar char="●"/>
            </a:pP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Le véritomètre pour </a:t>
            </a: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confronter</a:t>
            </a: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 les chiffres des candidats pendant la campagne avec la réalité</a:t>
            </a:r>
            <a:endParaRPr sz="11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Activités</a:t>
            </a:r>
            <a:endParaRPr sz="11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Varela Round"/>
              <a:buChar char="●"/>
            </a:pP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Trier et filtrer le déluge de données</a:t>
            </a:r>
            <a:endParaRPr sz="11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Varela Round"/>
              <a:buChar char="●"/>
            </a:pP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Gère de nombreux chiffres</a:t>
            </a:r>
            <a:endParaRPr sz="11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Varela Round"/>
              <a:buChar char="●"/>
            </a:pP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Analyse (interprétation des données car parfois sensible)</a:t>
            </a:r>
            <a:endParaRPr sz="11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Varela Round"/>
              <a:buChar char="●"/>
            </a:pP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Web scraping</a:t>
            </a:r>
            <a:endParaRPr sz="11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Varela Round"/>
              <a:buChar char="●"/>
            </a:pP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Distribue la donnée</a:t>
            </a:r>
            <a:endParaRPr sz="11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Varela Round"/>
              <a:buChar char="●"/>
            </a:pP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Utilise l’Open data</a:t>
            </a:r>
            <a:endParaRPr sz="11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Outils</a:t>
            </a:r>
            <a:endParaRPr sz="11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Varela Round"/>
              <a:buChar char="●"/>
            </a:pP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Excel</a:t>
            </a:r>
            <a:endParaRPr sz="11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Varela Round"/>
              <a:buChar char="●"/>
            </a:pP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SQL</a:t>
            </a:r>
            <a:endParaRPr sz="11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Varela Round"/>
              <a:buChar char="●"/>
            </a:pP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R, Python</a:t>
            </a:r>
            <a:endParaRPr sz="11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Varela Round"/>
              <a:buChar char="●"/>
            </a:pP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Power BI, Tableau</a:t>
            </a:r>
            <a:endParaRPr sz="11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56" name="Google Shape;1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4025" y="1295125"/>
            <a:ext cx="4106675" cy="24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8"/>
          <p:cNvSpPr txBox="1"/>
          <p:nvPr/>
        </p:nvSpPr>
        <p:spPr>
          <a:xfrm>
            <a:off x="3604400" y="4289425"/>
            <a:ext cx="54663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4"/>
              </a:rPr>
              <a:t>http://graphics.wsj.com/job-market-tracker/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5"/>
              </a:rPr>
              <a:t>http://graphics.wsj.com/infectious-diseases-and-vaccines/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1171250" y="-2650"/>
            <a:ext cx="37467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06. Data Scientist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63" name="Google Shape;163;p29"/>
          <p:cNvSpPr txBox="1"/>
          <p:nvPr/>
        </p:nvSpPr>
        <p:spPr>
          <a:xfrm>
            <a:off x="633650" y="869775"/>
            <a:ext cx="4284300" cy="41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fr"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Nettoyage et exploration des données</a:t>
            </a: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fr"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Customiser ou créer des modèles sur la bases d’outils tels que</a:t>
            </a: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fr"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Les probabilités</a:t>
            </a: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</a:pPr>
            <a:r>
              <a:rPr lang="fr"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Test d’hypothèses</a:t>
            </a: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</a:pPr>
            <a:r>
              <a:rPr lang="fr"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Inférence bayésienne</a:t>
            </a: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fr"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Les statistiques</a:t>
            </a: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</a:pPr>
            <a:r>
              <a:rPr lang="fr"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Utiliser les test paramétriques et non paramétriques</a:t>
            </a: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</a:pPr>
            <a:r>
              <a:rPr lang="fr"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Modèle de régression</a:t>
            </a: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fr"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Les séries temporelles</a:t>
            </a: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</a:pPr>
            <a:r>
              <a:rPr lang="fr"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Lissage exponentiel triple additif ou multiplicatif</a:t>
            </a: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</a:pPr>
            <a:r>
              <a:rPr lang="fr"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Processus ARIMA, ARMAX, GARCH</a:t>
            </a: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</a:pPr>
            <a:r>
              <a:rPr lang="fr"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Transformées de Fourier</a:t>
            </a: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fr"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Avoir un oeil critique sur les modèles mathématiques</a:t>
            </a: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fr"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Pratiquer le machine learning</a:t>
            </a: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fr"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NLP</a:t>
            </a: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fr"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Clustering</a:t>
            </a: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fr"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Modèles ensemblistes</a:t>
            </a: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fr"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Faire du Deep Learning en essayant de minimiser l’effet </a:t>
            </a:r>
            <a:r>
              <a:rPr b="1" lang="fr"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“black box”</a:t>
            </a:r>
            <a:endParaRPr b="1"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4" name="Google Shape;1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0675" y="826800"/>
            <a:ext cx="3746701" cy="344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1171250" y="-2650"/>
            <a:ext cx="37467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07. Data Librarian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70" name="Google Shape;170;p30"/>
          <p:cNvSpPr txBox="1"/>
          <p:nvPr/>
        </p:nvSpPr>
        <p:spPr>
          <a:xfrm>
            <a:off x="129775" y="717350"/>
            <a:ext cx="6252900" cy="44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Rôle</a:t>
            </a:r>
            <a:endParaRPr sz="11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Varela Round"/>
              <a:buChar char="●"/>
            </a:pP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S’assure que l’organisation a toutes les données métiers nécessaires</a:t>
            </a:r>
            <a:endParaRPr sz="11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Varela Round"/>
              <a:buChar char="●"/>
            </a:pP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Évite les doublons et les redondances d’information : Remplir plusieurs fois les données de l’état civil alors qu’il faudrait les centraliser</a:t>
            </a:r>
            <a:endParaRPr sz="11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Varela Round"/>
              <a:buChar char="●"/>
            </a:pP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S’assure de leur typage et leur encodage : Les dates, un </a:t>
            </a: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casse</a:t>
            </a: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 tête pour les Data Analyst et Scientist qui n’ont pas de Data Librarian</a:t>
            </a:r>
            <a:endParaRPr sz="11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Varela Round"/>
              <a:buChar char="●"/>
            </a:pP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Évite</a:t>
            </a: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 que des données </a:t>
            </a: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ne </a:t>
            </a: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soient pas là ou ils devraient être : Droits d’accès</a:t>
            </a:r>
            <a:endParaRPr sz="11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Varela Round"/>
              <a:buChar char="●"/>
            </a:pP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Essaie de minimiser l’entrée de données dans des tableurs mais plutôt dans des systèmes </a:t>
            </a: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contrôlant</a:t>
            </a: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 la saisie et le type des données</a:t>
            </a:r>
            <a:endParaRPr sz="11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Varela Round"/>
              <a:buChar char="●"/>
            </a:pP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S’assure de la qualité des données</a:t>
            </a:r>
            <a:endParaRPr sz="11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Varela Round"/>
              <a:buChar char="●"/>
            </a:pP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Classe les données : Le Data Analyst sait où trouver les données. Dans une organisation qui possède beaucoup de données (style </a:t>
            </a: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gouvernement</a:t>
            </a: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, c’est un gain de temps énorme), </a:t>
            </a: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plutôt</a:t>
            </a: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 de parcourir toutes les bases de données</a:t>
            </a:r>
            <a:endParaRPr sz="11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Varela Round"/>
              <a:buChar char="●"/>
            </a:pP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S’il a bien fait son travail le Data Analyst a beaucoup moins de choses à nettoyer</a:t>
            </a:r>
            <a:endParaRPr sz="11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Varela Round"/>
              <a:buChar char="●"/>
            </a:pP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Faire respecter le RGPD : anonymisation des données, suppression après une certaine période, interdiction de récolter certains données (ethnies, religions…), cryptage, </a:t>
            </a: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conservation</a:t>
            </a: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 de l’accord de l’individu sur l’utilisation de la donnée... Il y a beaucoup de législation par pays, le Data Analyst n’est pas un spécialiste de ces aspects (en plus elles évoluent)</a:t>
            </a:r>
            <a:endParaRPr sz="11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Varela Round"/>
              <a:buChar char="●"/>
            </a:pP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Etablie un journal d’accès aux données : Qui et quand ?</a:t>
            </a:r>
            <a:endParaRPr sz="11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Varela Round"/>
              <a:buChar char="●"/>
            </a:pP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Audit qualité : Il n’implémente pas, il vérifie juste</a:t>
            </a:r>
            <a:endParaRPr sz="11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Varela Round"/>
              <a:buChar char="●"/>
            </a:pP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Veille technologique pour les autres métiers de la Data Science : Abonnement en revue spécialisée...</a:t>
            </a:r>
            <a:endParaRPr sz="11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8350" y="939175"/>
            <a:ext cx="2405825" cy="385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title"/>
          </p:nvPr>
        </p:nvSpPr>
        <p:spPr>
          <a:xfrm>
            <a:off x="1171250" y="-2650"/>
            <a:ext cx="37467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08. Data Steward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77" name="Google Shape;177;p31"/>
          <p:cNvSpPr txBox="1"/>
          <p:nvPr/>
        </p:nvSpPr>
        <p:spPr>
          <a:xfrm>
            <a:off x="139600" y="773125"/>
            <a:ext cx="3500700" cy="42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Varela Round"/>
              <a:buChar char="●"/>
            </a:pP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Facilitateur administratif des autres rôles</a:t>
            </a:r>
            <a:endParaRPr sz="11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Varela Round"/>
              <a:buChar char="○"/>
            </a:pP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Met en place les contrats</a:t>
            </a:r>
            <a:endParaRPr sz="11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Varela Round"/>
              <a:buChar char="○"/>
            </a:pP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Préparation les présentations</a:t>
            </a:r>
            <a:endParaRPr sz="11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Varela Round"/>
              <a:buChar char="○"/>
            </a:pP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Rédige les documents de validation des </a:t>
            </a: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procédures</a:t>
            </a: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 (conformité avec la charte de l’entreprise, automatisé, validation par la hiérarchie…)</a:t>
            </a:r>
            <a:endParaRPr sz="11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Varela Round"/>
              <a:buChar char="○"/>
            </a:pP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Essaie d’optimiser le flux de travail et d’information</a:t>
            </a:r>
            <a:endParaRPr sz="11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Varela Round"/>
              <a:buChar char="○"/>
            </a:pP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S’occupe de la planification des réunions et des rédactions de compte rendu des réunions</a:t>
            </a:r>
            <a:endParaRPr sz="11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Varela Round"/>
              <a:buChar char="○"/>
            </a:pP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Fait participer l’équipe Data à des conférences, séminaire et meet-up à travers le monde, ou enregistrera la réunion et la rendra accessible sur un support cloud</a:t>
            </a:r>
            <a:endParaRPr sz="11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Varela Round"/>
              <a:buChar char="○"/>
            </a:pP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Permet de faire diminuer le turn-over de l’équipe Data Science</a:t>
            </a:r>
            <a:endParaRPr sz="11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Varela Round"/>
              <a:buChar char="○"/>
            </a:pP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Aide le Data Librarian</a:t>
            </a:r>
            <a:endParaRPr sz="11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Varela Round"/>
              <a:buChar char="○"/>
            </a:pP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Témoin neutre pour garantir l’éthique de l’équipe Data</a:t>
            </a:r>
            <a:endParaRPr sz="11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78" name="Google Shape;1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3875" y="869750"/>
            <a:ext cx="5297725" cy="401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1835550" y="1598450"/>
            <a:ext cx="5472900" cy="156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8 métiers de la Data Science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>
            <p:ph type="title"/>
          </p:nvPr>
        </p:nvSpPr>
        <p:spPr>
          <a:xfrm>
            <a:off x="1171250" y="-2650"/>
            <a:ext cx="37467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09. Data Archivist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84" name="Google Shape;184;p32"/>
          <p:cNvSpPr txBox="1"/>
          <p:nvPr/>
        </p:nvSpPr>
        <p:spPr>
          <a:xfrm>
            <a:off x="129775" y="717350"/>
            <a:ext cx="3500700" cy="44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Son rôle consiste à prendre des données et de les </a:t>
            </a: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transférer</a:t>
            </a: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 dans un système qui permettra d’en assurer la préservation pendant un laps de temps, avec toute la sécurité requise </a:t>
            </a:r>
            <a:endParaRPr sz="11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Varela Round"/>
              <a:buChar char="○"/>
            </a:pP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Sélection d’information</a:t>
            </a:r>
            <a:endParaRPr sz="11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Varela Round"/>
              <a:buChar char="○"/>
            </a:pP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Transfert avec la gestion de l’intégrité et de l’authenticité</a:t>
            </a:r>
            <a:endParaRPr sz="11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Varela Round"/>
              <a:buChar char="○"/>
            </a:pP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Préserver l’information</a:t>
            </a:r>
            <a:endParaRPr sz="11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Varela Round"/>
              <a:buChar char="○"/>
            </a:pP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Gérer la </a:t>
            </a: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durée</a:t>
            </a: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 de conservation</a:t>
            </a:r>
            <a:endParaRPr sz="11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Varela Round"/>
              <a:buChar char="●"/>
            </a:pP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Pourquoi ?</a:t>
            </a:r>
            <a:endParaRPr sz="11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Varela Round"/>
              <a:buChar char="○"/>
            </a:pP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Obsolescence</a:t>
            </a: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 matériel (</a:t>
            </a: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disparition</a:t>
            </a: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 des fichiers physiques ou des formats de fichiers) ou logiciel, perte de la signification de l’information (changement de devise, durée de vie de la valeur de l’information), changement de </a:t>
            </a: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réglementation</a:t>
            </a:r>
            <a:endParaRPr sz="11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Varela Round"/>
              <a:buChar char="●"/>
            </a:pP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Comment ?</a:t>
            </a:r>
            <a:endParaRPr sz="11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Varela Round"/>
              <a:buChar char="○"/>
            </a:pP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Copie multiple</a:t>
            </a:r>
            <a:endParaRPr sz="11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Varela Round"/>
              <a:buChar char="○"/>
            </a:pP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Veille technologique</a:t>
            </a:r>
            <a:endParaRPr sz="11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Varela Round"/>
              <a:buChar char="○"/>
            </a:pP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Définit</a:t>
            </a:r>
            <a:r>
              <a:rPr lang="fr" sz="1100">
                <a:highlight>
                  <a:srgbClr val="FFFFFF"/>
                </a:highlight>
                <a:latin typeface="Varela Round"/>
                <a:ea typeface="Varela Round"/>
                <a:cs typeface="Varela Round"/>
                <a:sym typeface="Varela Round"/>
              </a:rPr>
              <a:t> les périodicités d’extractions, les durées conservations, les accès aux données archivées</a:t>
            </a:r>
            <a:endParaRPr sz="1100">
              <a:highlight>
                <a:srgbClr val="FFFFFF"/>
              </a:highlight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85" name="Google Shape;1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3650" y="816000"/>
            <a:ext cx="3456550" cy="42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/>
          <p:nvPr>
            <p:ph idx="1" type="body"/>
          </p:nvPr>
        </p:nvSpPr>
        <p:spPr>
          <a:xfrm>
            <a:off x="176550" y="1057725"/>
            <a:ext cx="8790900" cy="35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EN RÉSUMÉ</a:t>
            </a:r>
            <a:endParaRPr b="1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Varela Round"/>
              <a:buAutoNum type="arabicPeriod"/>
            </a:pPr>
            <a:r>
              <a:rPr b="1" lang="fr" sz="1800"/>
              <a:t>La Data Science : Tout ce qui touche de près ou de loin à l’analyse des données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arela Round"/>
              <a:buAutoNum type="arabicPeriod"/>
            </a:pPr>
            <a:r>
              <a:rPr b="1" lang="fr" sz="1800">
                <a:solidFill>
                  <a:schemeClr val="lt1"/>
                </a:solidFill>
              </a:rPr>
              <a:t>Data Architect : Responsable de la stratégie données</a:t>
            </a:r>
            <a:endParaRPr b="1"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arela Round"/>
              <a:buAutoNum type="arabicPeriod"/>
            </a:pPr>
            <a:r>
              <a:rPr b="1" lang="fr" sz="1800">
                <a:solidFill>
                  <a:schemeClr val="lt1"/>
                </a:solidFill>
              </a:rPr>
              <a:t>Data Ingénieur : Met en oeuvre les flux de données</a:t>
            </a:r>
            <a:endParaRPr b="1"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Varela Round"/>
              <a:buAutoNum type="arabicPeriod"/>
            </a:pPr>
            <a:r>
              <a:rPr b="1" lang="fr" sz="1800"/>
              <a:t>Data Analyst : Analyse et explore les données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arela Round"/>
              <a:buAutoNum type="arabicPeriod"/>
            </a:pPr>
            <a:r>
              <a:rPr b="1" lang="fr" sz="1800">
                <a:solidFill>
                  <a:schemeClr val="lt1"/>
                </a:solidFill>
              </a:rPr>
              <a:t>Data Journaliste : Un journaliste avec des compétences de Data Analyste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Varela Round"/>
              <a:buAutoNum type="arabicPeriod"/>
            </a:pPr>
            <a:r>
              <a:rPr b="1" lang="fr" sz="1800"/>
              <a:t>Data Scientist : Pratique le machine learning et le Deep Learning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arela Round"/>
              <a:buAutoNum type="arabicPeriod"/>
            </a:pPr>
            <a:r>
              <a:rPr b="1" lang="fr" sz="1800">
                <a:solidFill>
                  <a:schemeClr val="lt1"/>
                </a:solidFill>
              </a:rPr>
              <a:t>Data Librarian : Ordonne les données de l’entreprise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Varela Round"/>
              <a:buAutoNum type="arabicPeriod"/>
            </a:pPr>
            <a:r>
              <a:rPr b="1" lang="fr" sz="1800"/>
              <a:t>Data Steward : Facilitateur administratif de l’équipe Data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Varela Round"/>
              <a:buAutoNum type="arabicPeriod"/>
            </a:pPr>
            <a:r>
              <a:rPr b="1" lang="fr" sz="1800"/>
              <a:t>Data Archivist : Gère l’archivage à court et long terme des données </a:t>
            </a:r>
            <a:endParaRPr b="1"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/>
          <p:nvPr/>
        </p:nvSpPr>
        <p:spPr>
          <a:xfrm>
            <a:off x="2823975" y="2102300"/>
            <a:ext cx="36093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Des questions ?</a:t>
            </a:r>
            <a:endParaRPr sz="36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8763" y="583625"/>
            <a:ext cx="7106475" cy="39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2448775" y="673275"/>
            <a:ext cx="3845400" cy="42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Varela Round"/>
              <a:buAutoNum type="arabicPeriod"/>
            </a:pPr>
            <a:r>
              <a:rPr lang="fr" sz="3000"/>
              <a:t>La Data Science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Varela Round"/>
              <a:buAutoNum type="arabicPeriod"/>
            </a:pPr>
            <a:r>
              <a:rPr lang="fr" sz="3000">
                <a:solidFill>
                  <a:schemeClr val="lt1"/>
                </a:solidFill>
              </a:rPr>
              <a:t>Data Architect</a:t>
            </a:r>
            <a:endParaRPr sz="3000">
              <a:solidFill>
                <a:schemeClr val="lt1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arela Round"/>
              <a:buAutoNum type="arabicPeriod"/>
            </a:pPr>
            <a:r>
              <a:rPr lang="fr" sz="3000">
                <a:solidFill>
                  <a:schemeClr val="lt1"/>
                </a:solidFill>
              </a:rPr>
              <a:t>Data Ingénieur</a:t>
            </a:r>
            <a:endParaRPr sz="3000">
              <a:solidFill>
                <a:schemeClr val="lt1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Varela Round"/>
              <a:buAutoNum type="arabicPeriod"/>
            </a:pPr>
            <a:r>
              <a:rPr lang="fr" sz="3000"/>
              <a:t>Data Analyst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Varela Round"/>
              <a:buAutoNum type="arabicPeriod"/>
            </a:pPr>
            <a:r>
              <a:rPr lang="fr" sz="3000"/>
              <a:t>Data Journaliste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Varela Round"/>
              <a:buAutoNum type="arabicPeriod"/>
            </a:pPr>
            <a:r>
              <a:rPr lang="fr" sz="3000"/>
              <a:t>Data Scientist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arela Round"/>
              <a:buAutoNum type="arabicPeriod"/>
            </a:pPr>
            <a:r>
              <a:rPr lang="fr" sz="3000">
                <a:solidFill>
                  <a:schemeClr val="lt1"/>
                </a:solidFill>
              </a:rPr>
              <a:t>Data Librarian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Varela Round"/>
              <a:buAutoNum type="arabicPeriod"/>
            </a:pPr>
            <a:r>
              <a:rPr lang="fr" sz="3000"/>
              <a:t>Data Steward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Varela Round"/>
              <a:buAutoNum type="arabicPeriod"/>
            </a:pPr>
            <a:r>
              <a:rPr lang="fr" sz="3000"/>
              <a:t>Data Archivist</a:t>
            </a:r>
            <a:endParaRPr sz="3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1171250" y="-2650"/>
            <a:ext cx="37467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01. La Data Science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6950" y="967400"/>
            <a:ext cx="4770083" cy="412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1171250" y="-2650"/>
            <a:ext cx="54336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01. L’écosystème data science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450" y="806625"/>
            <a:ext cx="6727325" cy="4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1171250" y="-2650"/>
            <a:ext cx="57657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01. L’évolution de la Data Science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713" y="880500"/>
            <a:ext cx="7394577" cy="412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1171250" y="-2650"/>
            <a:ext cx="7972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01. Cycle(s) d’un projet data science, la méthode CRISP (1)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6500" y="898200"/>
            <a:ext cx="4111072" cy="41213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9"/>
          <p:cNvSpPr txBox="1"/>
          <p:nvPr/>
        </p:nvSpPr>
        <p:spPr>
          <a:xfrm>
            <a:off x="778175" y="1214700"/>
            <a:ext cx="3511200" cy="30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CRoss Industry Standard Process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6 phases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processus itératif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équipe </a:t>
            </a:r>
            <a:r>
              <a:rPr lang="fr"/>
              <a:t>multidisciplinaire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remise en question permanente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1171250" y="-2650"/>
            <a:ext cx="7972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01. Cycle de vie d’un projet data science (2)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97" name="Google Shape;97;p20"/>
          <p:cNvSpPr txBox="1"/>
          <p:nvPr/>
        </p:nvSpPr>
        <p:spPr>
          <a:xfrm>
            <a:off x="450975" y="906100"/>
            <a:ext cx="4305900" cy="38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Varela Round"/>
                <a:ea typeface="Varela Round"/>
                <a:cs typeface="Varela Round"/>
                <a:sym typeface="Varela Round"/>
              </a:rPr>
              <a:t>Cycle de vie d’un projet Data Science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arela Round"/>
              <a:buChar char="●"/>
            </a:pPr>
            <a:r>
              <a:rPr lang="fr">
                <a:latin typeface="Varela Round"/>
                <a:ea typeface="Varela Round"/>
                <a:cs typeface="Varela Round"/>
                <a:sym typeface="Varela Round"/>
              </a:rPr>
              <a:t>Identification du problème et des données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arela Round"/>
              <a:buChar char="●"/>
            </a:pPr>
            <a:r>
              <a:rPr lang="fr">
                <a:latin typeface="Varela Round"/>
                <a:ea typeface="Varela Round"/>
                <a:cs typeface="Varela Round"/>
                <a:sym typeface="Varela Round"/>
              </a:rPr>
              <a:t>Nettoyage des données &gt; Le plus gros du travail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arela Round"/>
              <a:buChar char="●"/>
            </a:pPr>
            <a:r>
              <a:rPr lang="fr">
                <a:latin typeface="Varela Round"/>
                <a:ea typeface="Varela Round"/>
                <a:cs typeface="Varela Round"/>
                <a:sym typeface="Varela Round"/>
              </a:rPr>
              <a:t>Exploration des données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arela Round"/>
              <a:buChar char="●"/>
            </a:pPr>
            <a:r>
              <a:rPr lang="fr">
                <a:latin typeface="Varela Round"/>
                <a:ea typeface="Varela Round"/>
                <a:cs typeface="Varela Round"/>
                <a:sym typeface="Varela Round"/>
              </a:rPr>
              <a:t>Construction du modèle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Varela Round"/>
              <a:buChar char="○"/>
            </a:pPr>
            <a:r>
              <a:rPr lang="fr">
                <a:latin typeface="Varela Round"/>
                <a:ea typeface="Varela Round"/>
                <a:cs typeface="Varela Round"/>
                <a:sym typeface="Varela Round"/>
              </a:rPr>
              <a:t>Sélection de modèle existant &gt; Data Analyst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Varela Round"/>
              <a:buChar char="○"/>
            </a:pPr>
            <a:r>
              <a:rPr lang="fr">
                <a:latin typeface="Varela Round"/>
                <a:ea typeface="Varela Round"/>
                <a:cs typeface="Varela Round"/>
                <a:sym typeface="Varela Round"/>
              </a:rPr>
              <a:t>Customisation des modèles &gt; Machine Learning ingénieur/Data Scientist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Varela Round"/>
              <a:buChar char="○"/>
            </a:pPr>
            <a:r>
              <a:rPr lang="fr">
                <a:latin typeface="Varela Round"/>
                <a:ea typeface="Varela Round"/>
                <a:cs typeface="Varela Round"/>
                <a:sym typeface="Varela Round"/>
              </a:rPr>
              <a:t>Création de modèles &gt; Data Scientist PhD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arela Round"/>
              <a:buChar char="●"/>
            </a:pPr>
            <a:r>
              <a:rPr lang="fr">
                <a:latin typeface="Varela Round"/>
                <a:ea typeface="Varela Round"/>
                <a:cs typeface="Varela Round"/>
                <a:sym typeface="Varela Round"/>
              </a:rPr>
              <a:t>Validation des modèles </a:t>
            </a:r>
            <a:r>
              <a:rPr lang="fr">
                <a:latin typeface="Varela Round"/>
                <a:ea typeface="Varela Round"/>
                <a:cs typeface="Varela Round"/>
                <a:sym typeface="Varela Round"/>
              </a:rPr>
              <a:t>&gt; Data Scientist PhD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arela Round"/>
              <a:buChar char="●"/>
            </a:pPr>
            <a:r>
              <a:rPr lang="fr">
                <a:latin typeface="Varela Round"/>
                <a:ea typeface="Varela Round"/>
                <a:cs typeface="Varela Round"/>
                <a:sym typeface="Varela Round"/>
              </a:rPr>
              <a:t>Déploiement du modèle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125" y="906100"/>
            <a:ext cx="2991525" cy="41407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 txBox="1"/>
          <p:nvPr/>
        </p:nvSpPr>
        <p:spPr>
          <a:xfrm>
            <a:off x="6185975" y="972625"/>
            <a:ext cx="2488200" cy="60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Varela Round"/>
                <a:ea typeface="Varela Round"/>
                <a:cs typeface="Varela Round"/>
                <a:sym typeface="Varela Round"/>
              </a:rPr>
              <a:t>Quand le client commente un produit il faudrait le géolocaliser</a:t>
            </a:r>
            <a:endParaRPr sz="12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00" name="Google Shape;100;p20"/>
          <p:cNvSpPr txBox="1"/>
          <p:nvPr/>
        </p:nvSpPr>
        <p:spPr>
          <a:xfrm>
            <a:off x="7139650" y="1531000"/>
            <a:ext cx="1868100" cy="46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Varela Round"/>
                <a:ea typeface="Varela Round"/>
                <a:cs typeface="Varela Round"/>
                <a:sym typeface="Varela Round"/>
              </a:rPr>
              <a:t>Aucun problème, je te fais ça pour demain</a:t>
            </a:r>
            <a:endParaRPr sz="10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01" name="Google Shape;101;p20"/>
          <p:cNvSpPr txBox="1"/>
          <p:nvPr/>
        </p:nvSpPr>
        <p:spPr>
          <a:xfrm>
            <a:off x="6107300" y="1916500"/>
            <a:ext cx="1908000" cy="72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Varela Round"/>
                <a:ea typeface="Varela Round"/>
                <a:cs typeface="Varela Round"/>
                <a:sym typeface="Varela Round"/>
              </a:rPr>
              <a:t>Ensuite l’application devra dire si le client fait de l’humour jaune, noir ou blanc</a:t>
            </a:r>
            <a:endParaRPr sz="10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02" name="Google Shape;102;p20"/>
          <p:cNvSpPr txBox="1"/>
          <p:nvPr/>
        </p:nvSpPr>
        <p:spPr>
          <a:xfrm>
            <a:off x="7119700" y="2480325"/>
            <a:ext cx="1908000" cy="46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Humm… Est ce que j’ai droit à une équipe de chercheur et à 5 ans ?</a:t>
            </a:r>
            <a:endParaRPr sz="1000"/>
          </a:p>
        </p:txBody>
      </p:sp>
      <p:sp>
        <p:nvSpPr>
          <p:cNvPr id="103" name="Google Shape;103;p20"/>
          <p:cNvSpPr txBox="1"/>
          <p:nvPr/>
        </p:nvSpPr>
        <p:spPr>
          <a:xfrm>
            <a:off x="6107300" y="4516175"/>
            <a:ext cx="2880600" cy="53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Attention aux problèmes mals définis en Data Science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1171250" y="-2650"/>
            <a:ext cx="7972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01. Les 4 grands blocs d’un projet data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9750"/>
            <a:ext cx="8839200" cy="3687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ild Code Schoo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